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3"/>
  </p:notesMasterIdLst>
  <p:sldIdLst>
    <p:sldId id="266" r:id="rId2"/>
    <p:sldId id="303" r:id="rId3"/>
    <p:sldId id="284" r:id="rId4"/>
    <p:sldId id="293" r:id="rId5"/>
    <p:sldId id="274" r:id="rId6"/>
    <p:sldId id="305" r:id="rId7"/>
    <p:sldId id="307" r:id="rId8"/>
    <p:sldId id="278" r:id="rId9"/>
    <p:sldId id="283" r:id="rId10"/>
    <p:sldId id="286" r:id="rId11"/>
    <p:sldId id="30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648" autoAdjust="0"/>
  </p:normalViewPr>
  <p:slideViewPr>
    <p:cSldViewPr>
      <p:cViewPr varScale="1">
        <p:scale>
          <a:sx n="72" d="100"/>
          <a:sy n="72" d="100"/>
        </p:scale>
        <p:origin x="176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5BD2B-8122-46AD-BB2E-5A983601F130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2AC5C-CB45-4CFA-BD02-28753C130F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415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12.03.2026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emf"/><Relationship Id="rId10" Type="http://schemas.openxmlformats.org/officeDocument/2006/relationships/image" Target="../media/image15.jpeg"/><Relationship Id="rId4" Type="http://schemas.openxmlformats.org/officeDocument/2006/relationships/image" Target="../media/image9.emf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314040"/>
            <a:ext cx="83058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0534" y="2727798"/>
            <a:ext cx="59766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«Тілге бойлау»  - тәжірибеге бағытталған тәсіл арқылы коммуникативтік құзыреттілікті қалыптастыру жолы</a:t>
            </a:r>
            <a:endParaRPr lang="ru-RU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kk-KZ" b="1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kk-KZ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</a:t>
            </a:r>
            <a:r>
              <a:rPr lang="kk-KZ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Тілге бойлау»  - путь к формированию коммуникативной компетенции </a:t>
            </a:r>
            <a:r>
              <a:rPr lang="kk-KZ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через</a:t>
            </a:r>
          </a:p>
          <a:p>
            <a:pPr algn="ctr"/>
            <a:r>
              <a:rPr lang="kk-KZ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kk-KZ" b="1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практико-ориентированный подход</a:t>
            </a:r>
            <a:endParaRPr lang="ru-RU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3754" t="2315" r="75993" b="6970"/>
          <a:stretch/>
        </p:blipFill>
        <p:spPr>
          <a:xfrm rot="10800000">
            <a:off x="300541" y="972351"/>
            <a:ext cx="537454" cy="4969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3754" t="2315" r="75993" b="6970"/>
          <a:stretch/>
        </p:blipFill>
        <p:spPr>
          <a:xfrm rot="10800000">
            <a:off x="8299736" y="972351"/>
            <a:ext cx="537454" cy="49693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1176"/>
          <a:stretch/>
        </p:blipFill>
        <p:spPr>
          <a:xfrm>
            <a:off x="1871686" y="58658"/>
            <a:ext cx="4989980" cy="25996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735733" y="5234011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</a:rPr>
              <a:t>«</a:t>
            </a:r>
            <a:r>
              <a:rPr lang="kk-KZ" sz="1200" dirty="0" smtClean="0">
                <a:latin typeface="Times New Roman" panose="02020603050405020304" pitchFamily="18" charset="0"/>
              </a:rPr>
              <a:t>СҚО әкімдігінің білім басқармасы</a:t>
            </a:r>
            <a:r>
              <a:rPr lang="ru-RU" sz="1200" dirty="0" smtClean="0">
                <a:latin typeface="Times New Roman" panose="02020603050405020304" pitchFamily="18" charset="0"/>
              </a:rPr>
              <a:t>»</a:t>
            </a:r>
            <a:r>
              <a:rPr lang="kk-KZ" sz="1200" dirty="0" smtClean="0">
                <a:latin typeface="Times New Roman" panose="02020603050405020304" pitchFamily="18" charset="0"/>
              </a:rPr>
              <a:t> КММ </a:t>
            </a:r>
            <a:r>
              <a:rPr lang="ru-RU" sz="1200" dirty="0" smtClean="0">
                <a:latin typeface="Times New Roman" panose="02020603050405020304" pitchFamily="18" charset="0"/>
              </a:rPr>
              <a:t>«</a:t>
            </a:r>
            <a:r>
              <a:rPr lang="kk-KZ" sz="1200" dirty="0" smtClean="0">
                <a:latin typeface="Times New Roman" panose="02020603050405020304" pitchFamily="18" charset="0"/>
              </a:rPr>
              <a:t>Петропавл қаласының білім бөлімі</a:t>
            </a:r>
            <a:r>
              <a:rPr lang="ru-RU" sz="1200" dirty="0" smtClean="0">
                <a:latin typeface="Times New Roman" panose="02020603050405020304" pitchFamily="18" charset="0"/>
              </a:rPr>
              <a:t>» </a:t>
            </a:r>
            <a:r>
              <a:rPr lang="kk-KZ" sz="1200" dirty="0" smtClean="0">
                <a:latin typeface="Times New Roman" panose="02020603050405020304" pitchFamily="18" charset="0"/>
              </a:rPr>
              <a:t> КММ </a:t>
            </a:r>
            <a:r>
              <a:rPr lang="ru-RU" sz="1200" dirty="0" smtClean="0">
                <a:latin typeface="Times New Roman" panose="02020603050405020304" pitchFamily="18" charset="0"/>
              </a:rPr>
              <a:t>«</a:t>
            </a:r>
            <a:r>
              <a:rPr lang="kk-KZ" sz="1200" dirty="0" smtClean="0">
                <a:latin typeface="Times New Roman" panose="02020603050405020304" pitchFamily="18" charset="0"/>
              </a:rPr>
              <a:t>Росинка</a:t>
            </a:r>
            <a:r>
              <a:rPr lang="ru-RU" sz="1200" dirty="0" smtClean="0">
                <a:latin typeface="Times New Roman" panose="02020603050405020304" pitchFamily="18" charset="0"/>
              </a:rPr>
              <a:t>»</a:t>
            </a:r>
            <a:r>
              <a:rPr lang="kk-KZ" sz="1200" dirty="0" smtClean="0">
                <a:latin typeface="Times New Roman" panose="02020603050405020304" pitchFamily="18" charset="0"/>
              </a:rPr>
              <a:t> бөбекжай </a:t>
            </a:r>
            <a:r>
              <a:rPr lang="en-US" sz="1200" dirty="0" smtClean="0">
                <a:latin typeface="Times New Roman" panose="02020603050405020304" pitchFamily="18" charset="0"/>
              </a:rPr>
              <a:t>–</a:t>
            </a:r>
            <a:r>
              <a:rPr lang="kk-KZ" sz="1200" dirty="0" smtClean="0">
                <a:latin typeface="Times New Roman" panose="02020603050405020304" pitchFamily="18" charset="0"/>
              </a:rPr>
              <a:t>бақшасы</a:t>
            </a:r>
            <a:r>
              <a:rPr lang="ru-RU" sz="1200" dirty="0" smtClean="0">
                <a:latin typeface="Times New Roman" panose="02020603050405020304" pitchFamily="18" charset="0"/>
              </a:rPr>
              <a:t>»</a:t>
            </a:r>
            <a:r>
              <a:rPr lang="kk-KZ" sz="1200" dirty="0" smtClean="0">
                <a:latin typeface="Times New Roman" panose="02020603050405020304" pitchFamily="18" charset="0"/>
              </a:rPr>
              <a:t> МКҚК</a:t>
            </a:r>
            <a:endParaRPr lang="en-US" sz="1200" dirty="0" smtClean="0">
              <a:latin typeface="Times New Roman" panose="02020603050405020304" pitchFamily="18" charset="0"/>
            </a:endParaRPr>
          </a:p>
          <a:p>
            <a:pPr algn="just"/>
            <a:r>
              <a:rPr lang="kk-KZ" sz="1200" i="1" dirty="0" smtClean="0">
                <a:latin typeface="Times New Roman" panose="02020603050405020304" pitchFamily="18" charset="0"/>
              </a:rPr>
              <a:t>Орындаған</a:t>
            </a:r>
            <a:r>
              <a:rPr lang="ru-RU" sz="1200" i="1" dirty="0" smtClean="0">
                <a:latin typeface="Times New Roman" panose="02020603050405020304" pitchFamily="18" charset="0"/>
              </a:rPr>
              <a:t>: </a:t>
            </a:r>
            <a:r>
              <a:rPr lang="kk-KZ" sz="1200" i="1" dirty="0" smtClean="0">
                <a:latin typeface="Times New Roman" panose="02020603050405020304" pitchFamily="18" charset="0"/>
              </a:rPr>
              <a:t>қазақ тілі </a:t>
            </a:r>
            <a:r>
              <a:rPr lang="kk-KZ" sz="1200" i="1" dirty="0" smtClean="0">
                <a:latin typeface="Times New Roman" panose="02020603050405020304" pitchFamily="18" charset="0"/>
              </a:rPr>
              <a:t>педагогі</a:t>
            </a:r>
            <a:r>
              <a:rPr lang="kk-KZ" sz="1200" i="1" dirty="0" smtClean="0">
                <a:latin typeface="Times New Roman" panose="02020603050405020304" pitchFamily="18" charset="0"/>
              </a:rPr>
              <a:t> </a:t>
            </a:r>
            <a:endParaRPr lang="kk-KZ" sz="1200" i="1" dirty="0" smtClean="0">
              <a:latin typeface="Times New Roman" panose="02020603050405020304" pitchFamily="18" charset="0"/>
            </a:endParaRP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</a:rPr>
              <a:t>Сулейменова </a:t>
            </a:r>
            <a:r>
              <a:rPr lang="ru-RU" sz="1200" i="1" dirty="0" err="1" smtClean="0">
                <a:latin typeface="Times New Roman" panose="02020603050405020304" pitchFamily="18" charset="0"/>
              </a:rPr>
              <a:t>Алия</a:t>
            </a:r>
            <a:r>
              <a:rPr lang="ru-RU" sz="1200" i="1" dirty="0" smtClean="0">
                <a:latin typeface="Times New Roman" panose="02020603050405020304" pitchFamily="18" charset="0"/>
              </a:rPr>
              <a:t> </a:t>
            </a:r>
            <a:r>
              <a:rPr lang="ru-RU" sz="1200" i="1" dirty="0" err="1" smtClean="0">
                <a:latin typeface="Times New Roman" panose="02020603050405020304" pitchFamily="18" charset="0"/>
              </a:rPr>
              <a:t>Залкибаевна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7119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141" y="4824088"/>
            <a:ext cx="2605003" cy="2033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0" r="19201" b="15350"/>
          <a:stretch/>
        </p:blipFill>
        <p:spPr>
          <a:xfrm>
            <a:off x="3285511" y="280903"/>
            <a:ext cx="2414986" cy="2170378"/>
          </a:xfrm>
          <a:prstGeom prst="ellips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softEdge rad="112500"/>
          </a:effectLst>
        </p:spPr>
      </p:pic>
      <p:sp>
        <p:nvSpPr>
          <p:cNvPr id="13" name="Овал 12"/>
          <p:cNvSpPr/>
          <p:nvPr/>
        </p:nvSpPr>
        <p:spPr>
          <a:xfrm>
            <a:off x="3659685" y="2669041"/>
            <a:ext cx="2016223" cy="1512168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b="1" dirty="0" smtClean="0"/>
              <a:t>Бірлескен</a:t>
            </a:r>
          </a:p>
          <a:p>
            <a:pPr algn="ctr"/>
            <a:r>
              <a:rPr lang="kk-KZ" b="1" dirty="0" smtClean="0"/>
              <a:t>іс   шаралар</a:t>
            </a:r>
            <a:endParaRPr lang="ru-RU" dirty="0"/>
          </a:p>
        </p:txBody>
      </p:sp>
      <p:sp>
        <p:nvSpPr>
          <p:cNvPr id="14" name="Выгнутая вправо стрелка 13"/>
          <p:cNvSpPr/>
          <p:nvPr/>
        </p:nvSpPr>
        <p:spPr>
          <a:xfrm>
            <a:off x="5868144" y="2852936"/>
            <a:ext cx="1512168" cy="1305436"/>
          </a:xfrm>
          <a:prstGeom prst="curvedLef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k-KZ" sz="1400" dirty="0" smtClean="0"/>
          </a:p>
          <a:p>
            <a:pPr algn="ctr"/>
            <a:endParaRPr lang="kk-KZ" sz="1400" dirty="0" smtClean="0"/>
          </a:p>
          <a:p>
            <a:pPr algn="ctr"/>
            <a:endParaRPr lang="kk-KZ" sz="1600" dirty="0" smtClean="0"/>
          </a:p>
          <a:p>
            <a:pPr algn="ctr"/>
            <a:r>
              <a:rPr lang="kk-KZ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Отбасылық тілдік ойындар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Выгнутая влево стрелка 15"/>
          <p:cNvSpPr/>
          <p:nvPr/>
        </p:nvSpPr>
        <p:spPr>
          <a:xfrm>
            <a:off x="1907703" y="2852936"/>
            <a:ext cx="1404157" cy="1571304"/>
          </a:xfrm>
          <a:prstGeom prst="curved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1640" y="37890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581736" y="3622450"/>
            <a:ext cx="15841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k-KZ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Тақпақ жаттау челленджі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>
            <a:off x="3504097" y="1827164"/>
            <a:ext cx="2402912" cy="1188132"/>
          </a:xfrm>
          <a:prstGeom prst="curved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05550" y="2009988"/>
            <a:ext cx="2016224" cy="1080120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r>
              <a:rPr lang="kk-KZ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kk-KZ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endParaRPr lang="kk-KZ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Ұлттық мерекелер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Выгнутая вниз стрелка 14"/>
          <p:cNvSpPr/>
          <p:nvPr/>
        </p:nvSpPr>
        <p:spPr>
          <a:xfrm>
            <a:off x="3435187" y="4023731"/>
            <a:ext cx="2448272" cy="978104"/>
          </a:xfrm>
          <a:prstGeom prst="curvedUp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/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«Бір күн - бір сөз» жобасы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 t="6951" r="1" b="16400"/>
          <a:stretch/>
        </p:blipFill>
        <p:spPr>
          <a:xfrm>
            <a:off x="5998281" y="334569"/>
            <a:ext cx="2960792" cy="2029598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/>
          <a:srcRect l="28268" t="45591" r="7009"/>
          <a:stretch/>
        </p:blipFill>
        <p:spPr>
          <a:xfrm>
            <a:off x="452032" y="334569"/>
            <a:ext cx="2757473" cy="2023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3591" y="4424240"/>
            <a:ext cx="2727314" cy="185721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2348880"/>
            <a:ext cx="1481700" cy="19756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0312" y="2420888"/>
            <a:ext cx="1553708" cy="191472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29069" r="38101" b="14294"/>
          <a:stretch/>
        </p:blipFill>
        <p:spPr>
          <a:xfrm>
            <a:off x="6012160" y="4437112"/>
            <a:ext cx="2952328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106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725" y="404664"/>
            <a:ext cx="8305800" cy="2076840"/>
          </a:xfrm>
        </p:spPr>
        <p:txBody>
          <a:bodyPr>
            <a:noAutofit/>
          </a:bodyPr>
          <a:lstStyle/>
          <a:p>
            <a:r>
              <a:rPr lang="kk-KZ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Балабақша- бала-ата-ана үштігінің бірлескен жұмыс нәтижесінде: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 тіл үйренуге қызығады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тілінде еркін қарым-қатынас қалыптасады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Тіл үйрету үдерісі табиғи және нәтижелі өтеді.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251520" y="2564904"/>
            <a:ext cx="2746648" cy="1296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Балабақша</a:t>
            </a:r>
            <a:endParaRPr lang="ru-RU" sz="2000" b="1" i="1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3203848" y="2672916"/>
            <a:ext cx="2520280" cy="1080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</a:t>
            </a:r>
            <a:endParaRPr lang="ru-RU" sz="2000" b="1" i="1" dirty="0"/>
          </a:p>
        </p:txBody>
      </p:sp>
      <p:sp>
        <p:nvSpPr>
          <p:cNvPr id="5" name="Стрелка вправо 4"/>
          <p:cNvSpPr/>
          <p:nvPr/>
        </p:nvSpPr>
        <p:spPr>
          <a:xfrm>
            <a:off x="5958502" y="2564904"/>
            <a:ext cx="2736304" cy="1346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Ата-ана</a:t>
            </a:r>
            <a:endParaRPr lang="ru-RU" sz="20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1649" r="3538" b="12200"/>
          <a:stretch/>
        </p:blipFill>
        <p:spPr>
          <a:xfrm>
            <a:off x="141438" y="4221088"/>
            <a:ext cx="3096344" cy="19916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4301" r="3538" b="6950"/>
          <a:stretch/>
        </p:blipFill>
        <p:spPr>
          <a:xfrm>
            <a:off x="3203848" y="3796721"/>
            <a:ext cx="2520281" cy="2572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l="17520" t="30912" r="25640" b="15642"/>
          <a:stretch/>
        </p:blipFill>
        <p:spPr>
          <a:xfrm>
            <a:off x="5580113" y="4102510"/>
            <a:ext cx="3384376" cy="2110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47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5"/>
          <a:stretch/>
        </p:blipFill>
        <p:spPr>
          <a:xfrm>
            <a:off x="368186" y="3068960"/>
            <a:ext cx="3384376" cy="2601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763688" y="5682483"/>
            <a:ext cx="583264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dirty="0" smtClean="0"/>
              <a:t>         </a:t>
            </a:r>
            <a:r>
              <a:rPr lang="kk-KZ" sz="1400" dirty="0" smtClean="0"/>
              <a:t>Для её формирования в обучении используют </a:t>
            </a:r>
            <a:r>
              <a:rPr lang="kk-KZ" sz="1400" i="1" dirty="0" smtClean="0"/>
              <a:t>практико-ориентированный подход </a:t>
            </a:r>
            <a:r>
              <a:rPr lang="kk-KZ" sz="1400" dirty="0" smtClean="0"/>
              <a:t>– метод, при котором основное внимание уделяется практическому применению знаний через игры, диалоги, ситуации общения и совместную деятельность. 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5" t="17450" r="10974" b="21651"/>
          <a:stretch/>
        </p:blipFill>
        <p:spPr>
          <a:xfrm>
            <a:off x="5111047" y="3068960"/>
            <a:ext cx="3597358" cy="2601400"/>
          </a:xfrm>
          <a:prstGeom prst="roundRect">
            <a:avLst>
              <a:gd name="adj" fmla="val 16667"/>
            </a:avLst>
          </a:prstGeom>
          <a:ln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l="2964" r="4614" b="26847"/>
          <a:stretch/>
        </p:blipFill>
        <p:spPr>
          <a:xfrm>
            <a:off x="2771800" y="256369"/>
            <a:ext cx="3528392" cy="3294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174432" y="949209"/>
            <a:ext cx="28438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/>
              <a:t>         </a:t>
            </a:r>
            <a:r>
              <a:rPr lang="kk-KZ" sz="1400" i="1" dirty="0" smtClean="0"/>
              <a:t>Коммуникативная компетенция </a:t>
            </a:r>
            <a:r>
              <a:rPr lang="kk-KZ" sz="1400" dirty="0" smtClean="0"/>
              <a:t>– это способность человека правильно и свободно общаться, выражать свои мысли, понимать собеседника и применять язык в различных жизненных ситуациях.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824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013"/>
            <a:ext cx="8229600" cy="157604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570465"/>
            <a:ext cx="7848872" cy="414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520" marR="3810" indent="449580" algn="just">
              <a:lnSpc>
                <a:spcPct val="111000"/>
              </a:lnSpc>
              <a:spcAft>
                <a:spcPts val="75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8022" y="3822314"/>
            <a:ext cx="7560840" cy="414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520" marR="3810" indent="449580" algn="just">
              <a:lnSpc>
                <a:spcPct val="111000"/>
              </a:lnSpc>
              <a:spcAft>
                <a:spcPts val="75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1675" y="3290644"/>
            <a:ext cx="2424660" cy="302074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711644" y="3504030"/>
            <a:ext cx="23580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err="1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</a:t>
            </a:r>
            <a:r>
              <a:rPr lang="ru-RU" sz="1100" b="1" dirty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хлеб</a:t>
            </a:r>
          </a:p>
          <a:p>
            <a:r>
              <a:rPr lang="ru-RU" sz="1100" b="1" dirty="0" err="1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шәй</a:t>
            </a:r>
            <a:r>
              <a:rPr lang="ru-RU" sz="1100" b="1" dirty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чай</a:t>
            </a:r>
          </a:p>
          <a:p>
            <a:r>
              <a:rPr lang="ru-RU" sz="1100" b="1" dirty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– масло</a:t>
            </a:r>
          </a:p>
          <a:p>
            <a:r>
              <a:rPr lang="ru-RU" sz="1100" b="1" dirty="0" err="1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ірімшік</a:t>
            </a:r>
            <a:r>
              <a:rPr lang="ru-RU" sz="1100" b="1" dirty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творог</a:t>
            </a:r>
          </a:p>
          <a:p>
            <a:r>
              <a:rPr lang="ru-RU" sz="1100" b="1" dirty="0" err="1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сүт</a:t>
            </a:r>
            <a:r>
              <a:rPr lang="ru-RU" sz="1100" b="1" dirty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молоко</a:t>
            </a:r>
          </a:p>
          <a:p>
            <a:r>
              <a:rPr lang="ru-RU" sz="1100" b="1" dirty="0" err="1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қаймақ</a:t>
            </a:r>
            <a:r>
              <a:rPr lang="ru-RU" sz="1100" b="1" dirty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сметана</a:t>
            </a:r>
          </a:p>
          <a:p>
            <a:r>
              <a:rPr lang="ru-RU" sz="1100" b="1" dirty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айран – айран</a:t>
            </a:r>
          </a:p>
          <a:p>
            <a:r>
              <a:rPr lang="ru-RU" sz="1100" b="1" dirty="0" err="1" smtClean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жұмыртқа</a:t>
            </a:r>
            <a:r>
              <a:rPr lang="ru-RU" sz="1100" b="1" dirty="0" smtClean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яйцо</a:t>
            </a:r>
          </a:p>
          <a:p>
            <a:r>
              <a:rPr lang="ru-RU" sz="1100" b="1" dirty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 – вода</a:t>
            </a:r>
          </a:p>
          <a:p>
            <a:r>
              <a:rPr lang="ru-RU" sz="1100" b="1" dirty="0" err="1" smtClean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сорпа</a:t>
            </a:r>
            <a:r>
              <a:rPr lang="ru-RU" sz="1100" b="1" dirty="0" smtClean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суп</a:t>
            </a:r>
          </a:p>
          <a:p>
            <a:r>
              <a:rPr lang="ru-RU" sz="1100" b="1" dirty="0" err="1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ботқа</a:t>
            </a:r>
            <a:r>
              <a:rPr lang="ru-RU" sz="1100" b="1" dirty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каша</a:t>
            </a:r>
          </a:p>
          <a:p>
            <a:r>
              <a:rPr lang="ru-RU" sz="1100" b="1" dirty="0" err="1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дәмді</a:t>
            </a:r>
            <a:r>
              <a:rPr lang="ru-RU" sz="1100" b="1" dirty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вкусный</a:t>
            </a:r>
          </a:p>
          <a:p>
            <a:r>
              <a:rPr lang="ru-RU" sz="1100" b="1" dirty="0" err="1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ащы</a:t>
            </a:r>
            <a:r>
              <a:rPr lang="ru-RU" sz="1100" b="1" dirty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острый</a:t>
            </a:r>
          </a:p>
          <a:p>
            <a:r>
              <a:rPr lang="ru-RU" sz="1100" b="1" dirty="0" err="1" smtClean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тәтті</a:t>
            </a:r>
            <a:r>
              <a:rPr lang="ru-RU" sz="1100" b="1" dirty="0" smtClean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сладкий</a:t>
            </a:r>
          </a:p>
          <a:p>
            <a:r>
              <a:rPr lang="ru-RU" sz="1100" b="1" dirty="0" err="1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қант</a:t>
            </a:r>
            <a:r>
              <a:rPr lang="ru-RU" sz="1100" b="1" dirty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сахар</a:t>
            </a:r>
          </a:p>
          <a:p>
            <a:r>
              <a:rPr lang="ru-RU" sz="1100" b="1" dirty="0" err="1" smtClean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тамағыңды</a:t>
            </a:r>
            <a:r>
              <a:rPr lang="ru-RU" sz="1100" b="1" dirty="0" smtClean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іш</a:t>
            </a:r>
            <a:r>
              <a:rPr lang="ru-RU" sz="1100" b="1" dirty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кушай / </a:t>
            </a:r>
            <a:r>
              <a:rPr lang="ru-RU" sz="1100" b="1" dirty="0" smtClean="0">
                <a:solidFill>
                  <a:srgbClr val="004A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поешь</a:t>
            </a:r>
            <a:endParaRPr lang="ru-RU" sz="1100" b="1" dirty="0">
              <a:solidFill>
                <a:srgbClr val="004A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52754" y="3306804"/>
            <a:ext cx="16425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FF3131"/>
                </a:solidFill>
                <a:latin typeface="Kent4FPrintedShadowed"/>
              </a:rPr>
              <a:t>Тема: продукты, еда</a:t>
            </a:r>
            <a:endParaRPr lang="ru-RU" sz="12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0454" y="5042766"/>
            <a:ext cx="445029" cy="6537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3373" y="4081261"/>
            <a:ext cx="425450" cy="5302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0842" y="3599332"/>
            <a:ext cx="524413" cy="4035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/>
          <a:srcRect l="6496" t="2505" r="32089" b="13971"/>
          <a:stretch/>
        </p:blipFill>
        <p:spPr>
          <a:xfrm>
            <a:off x="4836405" y="2029180"/>
            <a:ext cx="1149930" cy="98218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/>
          <a:srcRect l="12146" t="16590" r="36235" b="15755"/>
          <a:stretch/>
        </p:blipFill>
        <p:spPr>
          <a:xfrm>
            <a:off x="3499513" y="2035069"/>
            <a:ext cx="1318014" cy="98309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/>
          <a:srcRect l="2392" t="38189" r="8239" b="5119"/>
          <a:stretch/>
        </p:blipFill>
        <p:spPr>
          <a:xfrm>
            <a:off x="3499513" y="899372"/>
            <a:ext cx="1336892" cy="114569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/>
          <a:srcRect l="8238" t="34646" r="7403" b="9844"/>
          <a:stretch/>
        </p:blipFill>
        <p:spPr>
          <a:xfrm>
            <a:off x="4836405" y="899372"/>
            <a:ext cx="1222096" cy="114569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2" r="6688" b="6212"/>
          <a:stretch/>
        </p:blipFill>
        <p:spPr>
          <a:xfrm>
            <a:off x="251520" y="345416"/>
            <a:ext cx="3131563" cy="2819809"/>
          </a:xfrm>
          <a:prstGeom prst="ellipse">
            <a:avLst/>
          </a:prstGeom>
          <a:ln>
            <a:solidFill>
              <a:srgbClr val="92D050"/>
            </a:solidFill>
          </a:ln>
          <a:effectLst>
            <a:softEdge rad="11250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95634"/>
            <a:ext cx="3080789" cy="2969670"/>
          </a:xfrm>
          <a:prstGeom prst="ellipse">
            <a:avLst/>
          </a:prstGeom>
          <a:ln>
            <a:solidFill>
              <a:srgbClr val="92D050"/>
            </a:solidFill>
          </a:ln>
          <a:effectLst>
            <a:softEdge rad="1125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2" cstate="print"/>
          <a:srcRect l="17309" t="23813" r="6943"/>
          <a:stretch/>
        </p:blipFill>
        <p:spPr>
          <a:xfrm>
            <a:off x="5999675" y="3356992"/>
            <a:ext cx="3092253" cy="2954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9" b="14301"/>
          <a:stretch/>
        </p:blipFill>
        <p:spPr>
          <a:xfrm>
            <a:off x="6032645" y="332656"/>
            <a:ext cx="2979260" cy="2886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825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5901"/>
          <a:stretch/>
        </p:blipFill>
        <p:spPr>
          <a:xfrm>
            <a:off x="5796135" y="188640"/>
            <a:ext cx="3249621" cy="2917552"/>
          </a:xfrm>
          <a:prstGeom prst="ellipse">
            <a:avLst/>
          </a:prstGeom>
          <a:ln w="635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10800" b="9050"/>
          <a:stretch/>
        </p:blipFill>
        <p:spPr>
          <a:xfrm>
            <a:off x="99896" y="3429000"/>
            <a:ext cx="3341100" cy="2857200"/>
          </a:xfrm>
          <a:prstGeom prst="ellipse">
            <a:avLst/>
          </a:prstGeom>
          <a:ln w="635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3"/>
          <a:stretch/>
        </p:blipFill>
        <p:spPr>
          <a:xfrm>
            <a:off x="5567253" y="3933056"/>
            <a:ext cx="3466775" cy="2584323"/>
          </a:xfrm>
          <a:prstGeom prst="roundRect">
            <a:avLst>
              <a:gd name="adj" fmla="val 16667"/>
            </a:avLst>
          </a:prstGeom>
          <a:ln>
            <a:solidFill>
              <a:srgbClr val="92D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b="13251"/>
          <a:stretch/>
        </p:blipFill>
        <p:spPr>
          <a:xfrm>
            <a:off x="251520" y="404664"/>
            <a:ext cx="3535790" cy="267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t="13250" r="8000" b="16401"/>
          <a:stretch/>
        </p:blipFill>
        <p:spPr>
          <a:xfrm>
            <a:off x="2997152" y="1834291"/>
            <a:ext cx="3366488" cy="3380276"/>
          </a:xfrm>
          <a:prstGeom prst="ellipse">
            <a:avLst/>
          </a:prstGeom>
          <a:ln>
            <a:solidFill>
              <a:schemeClr val="accent5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920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44216" y="3531043"/>
            <a:ext cx="7548264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520" marR="3810" indent="449580" algn="just">
              <a:lnSpc>
                <a:spcPct val="111000"/>
              </a:lnSpc>
              <a:spcAft>
                <a:spcPts val="75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71192" y="4869160"/>
            <a:ext cx="72728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662" y="5167591"/>
            <a:ext cx="1598747" cy="1795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97852" y="4890504"/>
            <a:ext cx="801709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kk-KZ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kk-KZ" sz="16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«Сөйле, қайтала» ойыны</a:t>
            </a:r>
            <a:endParaRPr lang="ru-RU" sz="16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kk-KZ" sz="16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«Кім жылдам?» сөздік ойыны</a:t>
            </a:r>
            <a:endParaRPr lang="ru-RU" sz="16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kk-KZ" sz="1600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QR код арқылы дыбыстау, </a:t>
            </a:r>
            <a:r>
              <a:rPr lang="kk-KZ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тапсырмалар</a:t>
            </a:r>
            <a:endParaRPr lang="kk-KZ" sz="1600" i="1" dirty="0" smtClean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kk-KZ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Сюжеттік карточкалар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kk-KZ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Қимыл </a:t>
            </a:r>
            <a:r>
              <a:rPr lang="kk-K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 есте сақтау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6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Балалардың қызығушылығы артып, сөйлеу белсенділігі жоғарылады.</a:t>
            </a:r>
            <a:endParaRPr lang="kk-KZ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13250" r="-1001" b="5901"/>
          <a:stretch/>
        </p:blipFill>
        <p:spPr>
          <a:xfrm>
            <a:off x="5724128" y="404734"/>
            <a:ext cx="3198051" cy="2315559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89"/>
          <a:stretch/>
        </p:blipFill>
        <p:spPr>
          <a:xfrm>
            <a:off x="5857249" y="3917890"/>
            <a:ext cx="3064929" cy="2210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01" t="28349" r="5201" b="-2499"/>
          <a:stretch/>
        </p:blipFill>
        <p:spPr>
          <a:xfrm>
            <a:off x="105864" y="404733"/>
            <a:ext cx="2959595" cy="2914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0" b="6951"/>
          <a:stretch/>
        </p:blipFill>
        <p:spPr>
          <a:xfrm>
            <a:off x="2900453" y="1975994"/>
            <a:ext cx="3169992" cy="2898300"/>
          </a:xfrm>
          <a:prstGeom prst="ellipse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43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11151"/>
          <a:stretch/>
        </p:blipFill>
        <p:spPr>
          <a:xfrm>
            <a:off x="3189088" y="1967978"/>
            <a:ext cx="2913474" cy="2826623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0101" b="12201"/>
          <a:stretch/>
        </p:blipFill>
        <p:spPr>
          <a:xfrm>
            <a:off x="539553" y="1085091"/>
            <a:ext cx="2465278" cy="26941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9050"/>
          <a:stretch/>
        </p:blipFill>
        <p:spPr>
          <a:xfrm>
            <a:off x="6320752" y="1085091"/>
            <a:ext cx="2444911" cy="26941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21651" r="5201" b="5901"/>
          <a:stretch/>
        </p:blipFill>
        <p:spPr>
          <a:xfrm>
            <a:off x="539553" y="4077072"/>
            <a:ext cx="2396489" cy="25410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907704" y="239225"/>
            <a:ext cx="5192730" cy="64055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kk-KZ" sz="32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Сөйлейтін білезіктер</a:t>
            </a:r>
            <a:endParaRPr lang="ru-RU" sz="32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" r="8000" b="14300"/>
          <a:stretch/>
        </p:blipFill>
        <p:spPr>
          <a:xfrm>
            <a:off x="6355608" y="4077072"/>
            <a:ext cx="2410055" cy="25410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22700"/>
          <a:stretch/>
        </p:blipFill>
        <p:spPr>
          <a:xfrm>
            <a:off x="3227458" y="1778404"/>
            <a:ext cx="2928717" cy="281509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2201" b="20601"/>
          <a:stretch/>
        </p:blipFill>
        <p:spPr>
          <a:xfrm>
            <a:off x="6295894" y="903573"/>
            <a:ext cx="2674547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18500" b="10101"/>
          <a:stretch/>
        </p:blipFill>
        <p:spPr>
          <a:xfrm>
            <a:off x="539552" y="3657399"/>
            <a:ext cx="2459970" cy="2617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24801" r="19200" b="22701"/>
          <a:stretch/>
        </p:blipFill>
        <p:spPr>
          <a:xfrm>
            <a:off x="6322749" y="3657399"/>
            <a:ext cx="2495814" cy="2438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8000" r="10800" b="15351"/>
          <a:stretch/>
        </p:blipFill>
        <p:spPr>
          <a:xfrm>
            <a:off x="3779912" y="4667449"/>
            <a:ext cx="1961700" cy="2014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051720" y="133721"/>
            <a:ext cx="5192730" cy="64055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kk-KZ" sz="3200" b="1" i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Сөйлейтін текше</a:t>
            </a:r>
            <a:endParaRPr lang="ru-RU" sz="3200" b="1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23751" r="5200" b="13250"/>
          <a:stretch/>
        </p:blipFill>
        <p:spPr>
          <a:xfrm>
            <a:off x="425584" y="903572"/>
            <a:ext cx="2687906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759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013"/>
            <a:ext cx="8229600" cy="157604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7868" y="1796321"/>
            <a:ext cx="7548264" cy="414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520" marR="3810" indent="449580" algn="just">
              <a:lnSpc>
                <a:spcPct val="111000"/>
              </a:lnSpc>
              <a:spcAft>
                <a:spcPts val="75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4374085"/>
            <a:ext cx="76133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endParaRPr lang="en-US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r="5113" b="2751"/>
          <a:stretch/>
        </p:blipFill>
        <p:spPr>
          <a:xfrm>
            <a:off x="251520" y="114497"/>
            <a:ext cx="3788554" cy="2295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6951" r="1963"/>
          <a:stretch/>
        </p:blipFill>
        <p:spPr>
          <a:xfrm>
            <a:off x="2699792" y="2282152"/>
            <a:ext cx="3273325" cy="2458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4" t="38450" r="4327"/>
          <a:stretch/>
        </p:blipFill>
        <p:spPr>
          <a:xfrm>
            <a:off x="4932040" y="4221089"/>
            <a:ext cx="3945288" cy="2517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5043881" y="699979"/>
            <a:ext cx="38746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Балабақшада бірыңғай тілдік орта қалыптастыру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Тәрбиешілердің режимдік сәттерде қазақша сөйлесуі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Ортақ тілдік бұрыш жасау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kk-KZ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Апталық «Қазақша күн»</a:t>
            </a:r>
          </a:p>
          <a:p>
            <a:endParaRPr lang="ru-RU" sz="1600" dirty="0"/>
          </a:p>
        </p:txBody>
      </p:sp>
      <p:sp>
        <p:nvSpPr>
          <p:cNvPr id="13" name="Блок-схема: память с посл. доступом 12"/>
          <p:cNvSpPr/>
          <p:nvPr/>
        </p:nvSpPr>
        <p:spPr>
          <a:xfrm rot="21186565">
            <a:off x="77723" y="3005468"/>
            <a:ext cx="2172938" cy="1426484"/>
          </a:xfrm>
          <a:prstGeom prst="flowChartMagnetic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kk-KZ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Ашық оқу іс-әрекеттерін өткізу</a:t>
            </a:r>
            <a:endParaRPr lang="ru-RU" sz="105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Блок-схема: память с посл. доступом 13"/>
          <p:cNvSpPr/>
          <p:nvPr/>
        </p:nvSpPr>
        <p:spPr>
          <a:xfrm rot="21357012">
            <a:off x="260345" y="4613103"/>
            <a:ext cx="2374331" cy="1584176"/>
          </a:xfrm>
          <a:prstGeom prst="flowChartMagnetic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kk-KZ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Шебер-сынып ұйымдастыру</a:t>
            </a:r>
            <a:endParaRPr lang="ru-RU" sz="105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66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6951" r="8263" b="6951"/>
          <a:stretch/>
        </p:blipFill>
        <p:spPr>
          <a:xfrm>
            <a:off x="253617" y="3720853"/>
            <a:ext cx="3670310" cy="262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8000" r="-4521"/>
          <a:stretch/>
        </p:blipFill>
        <p:spPr>
          <a:xfrm>
            <a:off x="235165" y="182330"/>
            <a:ext cx="3909285" cy="3072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2492896"/>
            <a:ext cx="7560840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520" marR="3810" indent="449580" algn="just">
              <a:lnSpc>
                <a:spcPct val="111000"/>
              </a:lnSpc>
              <a:spcAft>
                <a:spcPts val="75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51720" y="3386989"/>
            <a:ext cx="7812767" cy="317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0520" marR="3810" indent="449580" algn="just">
              <a:lnSpc>
                <a:spcPct val="111000"/>
              </a:lnSpc>
              <a:spcAft>
                <a:spcPts val="75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14507" y="4725876"/>
            <a:ext cx="75144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1100" r="1176"/>
          <a:stretch/>
        </p:blipFill>
        <p:spPr>
          <a:xfrm>
            <a:off x="4883375" y="182330"/>
            <a:ext cx="3847806" cy="3072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" t="13250" r="5349"/>
          <a:stretch/>
        </p:blipFill>
        <p:spPr>
          <a:xfrm>
            <a:off x="5258688" y="3901097"/>
            <a:ext cx="3462102" cy="2576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Овал 9"/>
          <p:cNvSpPr/>
          <p:nvPr/>
        </p:nvSpPr>
        <p:spPr>
          <a:xfrm>
            <a:off x="3275856" y="2204863"/>
            <a:ext cx="2666392" cy="240161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Нәтиже: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Барлық</a:t>
            </a:r>
          </a:p>
          <a:p>
            <a:pPr algn="ctr"/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педагогтар тілдік</a:t>
            </a:r>
          </a:p>
          <a:p>
            <a:pPr algn="ctr"/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орта қалыптастыруға ат салысады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 тек</a:t>
            </a:r>
          </a:p>
          <a:p>
            <a:pPr algn="ctr"/>
            <a:r>
              <a:rPr lang="kk-KZ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сабақта емес, күні бойы тілдік тәжірибе алады.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2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1178</TotalTime>
  <Words>299</Words>
  <Application>Microsoft Office PowerPoint</Application>
  <PresentationFormat>Экран (4:3)</PresentationFormat>
  <Paragraphs>76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Calibri</vt:lpstr>
      <vt:lpstr>Constantia</vt:lpstr>
      <vt:lpstr>Kent4FPrintedShadowed</vt:lpstr>
      <vt:lpstr>Times New Roman</vt:lpstr>
      <vt:lpstr>Wingdings</vt:lpstr>
      <vt:lpstr>Wingdings 2</vt:lpstr>
      <vt:lpstr>Поток</vt:lpstr>
      <vt:lpstr>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 </vt:lpstr>
      <vt:lpstr>Презентация PowerPoint</vt:lpstr>
      <vt:lpstr>Балабақша- бала-ата-ана үштігінің бірлескен жұмыс нәтижесінде: Балалар тіл үйренуге қызығады Қазақ тілінде еркін қарым-қатынас қалыптасады Тіл үйрету үдерісі табиғи және нәтижелі өтеді.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Методист</dc:creator>
  <cp:lastModifiedBy>PC</cp:lastModifiedBy>
  <cp:revision>146</cp:revision>
  <dcterms:created xsi:type="dcterms:W3CDTF">2017-05-30T03:50:14Z</dcterms:created>
  <dcterms:modified xsi:type="dcterms:W3CDTF">2026-03-12T08:02:08Z</dcterms:modified>
</cp:coreProperties>
</file>