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8" r:id="rId3"/>
    <p:sldId id="257" r:id="rId4"/>
    <p:sldId id="259" r:id="rId5"/>
    <p:sldId id="272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60"/>
  </p:normalViewPr>
  <p:slideViewPr>
    <p:cSldViewPr>
      <p:cViewPr varScale="1">
        <p:scale>
          <a:sx n="77" d="100"/>
          <a:sy n="77" d="100"/>
        </p:scale>
        <p:origin x="160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3BE23-967D-416B-967A-AA4CD3DF05F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BA178-E941-4724-917B-D712EDA1011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7851648" cy="1828800"/>
          </a:xfrm>
        </p:spPr>
        <p:txBody>
          <a:bodyPr/>
          <a:lstStyle/>
          <a:p>
            <a:r>
              <a:rPr lang="ru-RU" dirty="0" smtClean="0"/>
              <a:t>«Тревожный </a:t>
            </a:r>
            <a:r>
              <a:rPr lang="ru-RU" dirty="0" err="1" smtClean="0"/>
              <a:t>ребѐнок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7282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5616" y="1844823"/>
            <a:ext cx="7128792" cy="4374487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642918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Тревожность бывает разная. Она вызвана различными причинами, а, значит, нуждается в разных способах коррекции.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2285992"/>
            <a:ext cx="350046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Врожденная тревожность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обусловлена генетически. Для детей - меланхоликов это наследственная врожденная черта. Такие ребята с самого младенчества медленно адаптируются к любым изменениям во внешнем мире, почти всегда испытывают дискомфорт психологического рода, их легко «выбить из колеи». Их психика крайне неустойчива.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14942" y="2285992"/>
            <a:ext cx="30003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Ситуативная тревожность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– связана с конкретной ситуацией, в которой ребенок пережил сильный эмоциональный всплеск. После громкого лая соседской собаки, к примеру, он начинает бояться всех без исключения собак. После прививки - боится всех врачей.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5429264"/>
            <a:ext cx="8286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Такая тревожность подлежит коррекции, но до конца от нее избавиться нельзя. У каждого из нас есть такие знакомые взрослые, которые в свои 30- 40 лет боятся летать на самолете или посещать стоматолога.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02" name="Picture 2" descr="Picture background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2714620"/>
            <a:ext cx="1571636" cy="1571636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571612"/>
            <a:ext cx="80724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Тревожность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это устойчивое состояние длительного эмоционального дискомфорта.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Человеку тревожному свойственны частые или постоянные плохие предчувствия, ощущение неопределенности. Такой взгляд на мир, как правило, копируется ими у родителей.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Первые психологические беспокойства ребенка обычно связаны с отсутствием мамы.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0354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43636" y="3929066"/>
            <a:ext cx="2214578" cy="2409982"/>
          </a:xfrm>
          <a:prstGeom prst="rect">
            <a:avLst/>
          </a:prstGeom>
          <a:noFill/>
        </p:spPr>
      </p:pic>
      <p:pic>
        <p:nvPicPr>
          <p:cNvPr id="100356" name="Picture 4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929066"/>
            <a:ext cx="2069241" cy="2286016"/>
          </a:xfrm>
          <a:prstGeom prst="rect">
            <a:avLst/>
          </a:prstGeom>
          <a:noFill/>
        </p:spPr>
      </p:pic>
      <p:pic>
        <p:nvPicPr>
          <p:cNvPr id="100358" name="Picture 6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3643314"/>
            <a:ext cx="1285884" cy="2893239"/>
          </a:xfrm>
          <a:prstGeom prst="rect">
            <a:avLst/>
          </a:prstGeom>
          <a:noFill/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643446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Очень часто тревожность «по ситуации» бывает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учебной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Это состояние сложное и длительное. Ребенок испытывает дискомфорт в преддверии событий, связанных со школой. Больше других от учебной тревожности страдают ученики начальной школы. Потом, по мере приобретения опыта, взрослея, они чувствуют себя более компетентными, и страх уменьшается.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137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785794"/>
            <a:ext cx="5084740" cy="338982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857232"/>
            <a:ext cx="93583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Тревожные дети делятся на несколько типов: 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57224" y="2285992"/>
            <a:ext cx="21291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Невротики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57290" y="3357562"/>
            <a:ext cx="38605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Расторможенные дети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43636" y="3357562"/>
            <a:ext cx="27860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Закрытые дети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1934" y="2285992"/>
            <a:ext cx="31999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Застенчивые дети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5716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000372"/>
            <a:ext cx="1524011" cy="3429024"/>
          </a:xfrm>
          <a:prstGeom prst="rect">
            <a:avLst/>
          </a:prstGeom>
          <a:noFill/>
        </p:spPr>
      </p:pic>
      <p:sp>
        <p:nvSpPr>
          <p:cNvPr id="115720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5722" name="AutoShape 10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5724" name="AutoShape 1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5726" name="AutoShape 1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5728" name="AutoShape 1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gmvvp1xz7brdokbvsyjemo9gqwgotx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60" y="3929066"/>
            <a:ext cx="4113439" cy="2643206"/>
          </a:xfrm>
        </p:spPr>
      </p:pic>
      <p:sp>
        <p:nvSpPr>
          <p:cNvPr id="5" name="Прямоугольник 4"/>
          <p:cNvSpPr/>
          <p:nvPr/>
        </p:nvSpPr>
        <p:spPr>
          <a:xfrm>
            <a:off x="500034" y="285728"/>
            <a:ext cx="807249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Невротики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дети с ярко выраженной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соматикой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- у них бывает нервный тик, они заикаются, страдают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энурезом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общении с такими ребятами важно их выслушать, чего бы это ни стоило. Нельзя заострять внимание на их соматических нарушениях. Требуется ощущение комфорта, они должны чувствовать себя в полной безопасности, и знать, что их принимают такими, какие они есть.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корректирующих игр невротикам показаны рисование, ролевые игры, в которых они каждый раз будут побеждать свои страхи. Пример: ребенок боится идти к врачу, начинает плакать и заикаться.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Попросите его нарисовать доктора, разыграйте сценку «В кабинете у врача». Делайте это вместе, побуждайте кроху как можно подробнее «проговаривать» свои страхи. 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768" y="214290"/>
            <a:ext cx="1901957" cy="2971808"/>
          </a:xfrm>
        </p:spPr>
      </p:pic>
      <p:pic>
        <p:nvPicPr>
          <p:cNvPr id="117764" name="Picture 4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571876"/>
            <a:ext cx="1755499" cy="313516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428596" y="428604"/>
            <a:ext cx="67151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Расторможенные дети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активные, очень чувствительные ребята, но у них масса страхов, которые запрятаны в глубине души. Они искренне стараются быть хорошими, вести себя примерно, получать хорошие оценки. Но если это по каким-то причинам у них не получается, резко меняют тактику и начинают откровенно хулиганить. Им даже нравятся такие ситуации, потому что в этот момент все внимание приковано к их персоне. Внешне расторможенные дети абсолютно равнодушны к критике и замечаниям.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85918" y="3786190"/>
            <a:ext cx="69294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 точки зрения психологов, могут иметь органические нарушения легкого характера: проблемы с памятью, вниманием, мелкой моторикой. Таким ребятам нужно создавать атмосферу успеха, чаще их хвалить и доброжелательно поддерживать в их начинаниях. Если они смогут поверить в себя, то перестанут бояться, и их поведение выровняется. Им пойдут на пользу занятия спортом, так как повышенная активность, за которой они прячут свои страхи, нуждается в выходе.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4900618" cy="511494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Закрытые дети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Малыши, которых можно отнести к категории замкнутых. Они вообще не реагируют на критику, избегают участия в жизни коллектива. Не хотят участвовать в общих играх и развлечениях. Предпочитают роль наблюдателя. Трудно идут на контакт, как со сверстниками, так и с взрослыми. Могут вообще отказываться от общения. С такими детьми важно найти точки соприкосновения - интересующую их тему. Это может быть что угодно – от динозавров до самолетов, и через нее потом строить общение.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981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642918"/>
            <a:ext cx="3257268" cy="4970854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357166"/>
            <a:ext cx="6286544" cy="621510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100" b="1" dirty="0" smtClean="0">
                <a:latin typeface="Times New Roman" pitchFamily="18" charset="0"/>
                <a:cs typeface="Times New Roman" pitchFamily="18" charset="0"/>
              </a:rPr>
              <a:t>Застенчивые дети</a:t>
            </a:r>
          </a:p>
          <a:p>
            <a:pPr algn="just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    Милые тихони, которые, нравятся всем без исключения. Они теряются, когда нужно публично прочитать стихи, не проявляют инициативу, при этом очень исполнительны, старательны и обязательны. Имеют определенные коммуникативные проблемы. Боятся общения с незнакомыми и малознакомыми людьми, испытывают сильные (вплоть до панических) приступы страха, когда слышат, как кто-то повышает голос, даже если ругательства звучат не в их адрес. Плаксивы. Любая мелочь может довести их до слез. Застенчивым малышам будет легко и комфортно в компании сверстников со схожими хобби и интересами. Со стороны взрослых нуждаются в похвале, поощрении их достижений и постоянных подсказках - как найти выход из той или иной ситуации. Самостоятельно им трудно разобраться, как поступить.</a:t>
            </a:r>
            <a:endParaRPr lang="ru-RU" sz="2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1860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6443" y="0"/>
            <a:ext cx="2127557" cy="3959228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642918"/>
            <a:ext cx="45464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Признаки тревожности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428736"/>
            <a:ext cx="85725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Нежелание идти в школу или детский сад, особенно после болезни или каникул Боязнь всего неизвестного. Ребенок снова и снова смотрит один и тот же мультик, читает одну и ту же книгу, предпочитает одни и те же игры. Он редко соглашается посмотреть или прочесть что-то другое. Он не любит новое. Ему комфортно только с тем, кто хорошо известно 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Чрезмерная любовь к порядку. Он не терпит, когда кто-то берет его игрушки и уже тем более ставить потом их не на свое место 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Хроническое волнение. Ребенок сильно нервничает в преддверии конкурсов, важных событий в жизни семьи. По многу раз переспрашивает новую для себя информацию, требует подробных разъяснений каждой детали 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Повышенная утомляемость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Отсутствие настойчивости и целеустремленности. Если что-то не получилось с первого-второго раза, ребенок вообще забрасывает это дело 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«Комплекс вины». Малыш считает, что всех бедах и проблемах близких виноват именно он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736"/>
            <a:ext cx="871543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У тревожности есть и физические признаки. Присмотритесь к малышу более внимательно: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тревожных детей есть мышечные зажимы в области шеи и лица.  У них влажные и холодные ручки.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Часто тревожные дети жалуются на страшные сны и плохой аппетит.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Частые «гости» беспокойного чада - диарея, расстройство желудка.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Тревожные дети сильно потеют, когда появляется минимальный повод для волнения.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 тревожных мальчиков и девочек, как правило, тихий голос и напряженный взгляд Тревожные ребята чрезвычайно плаксивы.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390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714884"/>
            <a:ext cx="1334435" cy="1906759"/>
          </a:xfrm>
          <a:prstGeom prst="rect">
            <a:avLst/>
          </a:prstGeom>
          <a:noFill/>
        </p:spPr>
      </p:pic>
      <p:sp>
        <p:nvSpPr>
          <p:cNvPr id="123910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3912" name="Picture 8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14290"/>
            <a:ext cx="2428892" cy="1214446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9124" y="1643050"/>
            <a:ext cx="44291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Противоречивые требования (родители говорят одно, воспитатель - другое. В детском саду выдвигают одни требования, дома- другие).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Врожденная особенность характера.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Завышенные неадекватные ожидания родителей, которые дети не могут удовлетворить.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Тревожные родители.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Неблагополучная обстановка в семье – развод, ссоры, смерть кого-то из близких, сложное материальное положение.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28794" y="785794"/>
            <a:ext cx="5858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Причины детской тревожности  </a:t>
            </a:r>
          </a:p>
        </p:txBody>
      </p:sp>
      <p:pic>
        <p:nvPicPr>
          <p:cNvPr id="12493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85926"/>
            <a:ext cx="3905277" cy="3143271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85728"/>
            <a:ext cx="8501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Бороться с повышенной тревогой ребенка силовым путем ни в коем случае нельзя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3929066"/>
            <a:ext cx="87154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Это еще больше испугает его, усилит дискомфорт, и подорвет ваши доверительные отношения. Аккуратно, ненавязчиво расспрашивайте его о страхах, пусть научится облекать свои «кошмары» в слова. Тревожного ребенка нужно научить искать положительное даже в отрицательном: «Случилась неприятность? Да, это печально. Но подумай, чему хорошему она нас научила? Какой опыт ты получил?»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5954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214422"/>
            <a:ext cx="5000660" cy="262307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688" y="5357826"/>
            <a:ext cx="885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Обо всех значимых и кардинальных событиях и переменах в жизни тревожному беспокойному малышу лучше сообщать заранее. Он нуждается в том, чтобы вы подготовили его, настроили на правильное восприятие.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5728"/>
            <a:ext cx="91440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Рекомендации родителям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Если речь идет о беспокойном ребенке в возрасте до 1 года, важно помнить несколько родительских «хитростей», которые помогут крохе успокоиться: 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Нельзя оставлять плач тревожного малыша без внимания. Он не всегда связан с физиологическими причинами. Возможно, крохе одиноко или страшно. 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Тревожные карапузы часто нуждаются в совместном сне с родителями. Причем, в относительной безопасности они чувствуют себя только с мамой. 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 нужно торопиться отправлять ребенка в большое плавание - пусть купается в маленькой ванночке как можно дольше. Обливания, уроки плавания оставьте на потом. В коррекции поведения тревожных детей от 1 до 15 лет тоже есть некоторые нюансы: 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Режим дня и его неукоснительное соблюдение, чтобы события в жизни ребенка были хотя бы приблизительно предсказуемы. 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Беспокойные ребята, независимо от возраста, не любят переодеваться, поэтому их одежда должна быть максимально простой. Что легко и удобно, а главное – быстро, можно было снимать и надевать ее.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Постарайтесь не готовить тревожным отпрыскам сложные блюда, состоящие из множества ингредиентов. 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Тревожным детям будет полезно освоить технику лечебного глубокого дыхания, легкой медитации. Да и родителям это не помешает. 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Тревожным детям нужен массаж, он позволяет снимать мышечные зажимы. После массажа можно проводить водные процедуры и сеансы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ароматерапии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На пользу пойдет игровая терапия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1411</Words>
  <Application>Microsoft Office PowerPoint</Application>
  <PresentationFormat>Экран (4:3)</PresentationFormat>
  <Paragraphs>59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Тема Office</vt:lpstr>
      <vt:lpstr>«Тревожный ребѐнок»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«Тревожный ребѐнок»</dc:title>
  <dc:creator>Aruzhan Ukenova</dc:creator>
  <cp:lastModifiedBy>PC</cp:lastModifiedBy>
  <cp:revision>12</cp:revision>
  <dcterms:created xsi:type="dcterms:W3CDTF">2025-01-30T11:15:18Z</dcterms:created>
  <dcterms:modified xsi:type="dcterms:W3CDTF">2025-03-06T04:17:47Z</dcterms:modified>
</cp:coreProperties>
</file>